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713 kerken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760 kerken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Blad1!$A$2:$A$4</c:f>
              <c:strCache>
                <c:ptCount val="3"/>
                <c:pt idx="0">
                  <c:v>Gesloopt</c:v>
                </c:pt>
                <c:pt idx="1">
                  <c:v>In gebruik</c:v>
                </c:pt>
                <c:pt idx="2">
                  <c:v>Leeg of herbestemd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107</c:v>
                </c:pt>
                <c:pt idx="1">
                  <c:v>449</c:v>
                </c:pt>
                <c:pt idx="2">
                  <c:v>157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606 bestaande kerkgebouwen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606 bestaande kerken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Rijksmonumenten</c:v>
                </c:pt>
                <c:pt idx="1">
                  <c:v>Overig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339</c:v>
                </c:pt>
                <c:pt idx="1">
                  <c:v>267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97669" cy="6858000"/>
          </a:xfrm>
          <a:prstGeom prst="rect">
            <a:avLst/>
          </a:prstGeom>
        </p:spPr>
      </p:pic>
      <p:pic>
        <p:nvPicPr>
          <p:cNvPr id="13" name="Afbeelding 12" descr="vens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24" y="1419412"/>
            <a:ext cx="8379792" cy="14782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8125" y="1419412"/>
            <a:ext cx="7830921" cy="461716"/>
          </a:xfrm>
        </p:spPr>
        <p:txBody>
          <a:bodyPr lIns="0" tIns="0" rIns="0" bIns="0" anchor="b" anchorCtr="0"/>
          <a:lstStyle>
            <a:lvl1pPr algn="l">
              <a:defRPr sz="22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48125" y="1893580"/>
            <a:ext cx="7830921" cy="437158"/>
          </a:xfrm>
        </p:spPr>
        <p:txBody>
          <a:bodyPr lIns="0" tIns="0" rIns="0" bIns="0" anchor="t" anchorCtr="0"/>
          <a:lstStyle>
            <a:lvl1pPr marL="0" indent="0" algn="l">
              <a:buNone/>
              <a:defRPr sz="2200">
                <a:solidFill>
                  <a:srgbClr val="0D0D0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8776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692000" y="274638"/>
            <a:ext cx="7128000" cy="900000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92000" y="1259999"/>
            <a:ext cx="7128000" cy="4824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12788" indent="-357188">
              <a:tabLst>
                <a:tab pos="712788" algn="l"/>
              </a:tabLs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81088" indent="-36830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436688" indent="-35560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169988" indent="-274638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5040000" y="6520372"/>
            <a:ext cx="1187450" cy="201103"/>
          </a:xfrm>
        </p:spPr>
        <p:txBody>
          <a:bodyPr/>
          <a:lstStyle>
            <a:lvl1pPr>
              <a:defRPr/>
            </a:lvl1pPr>
          </a:lstStyle>
          <a:p>
            <a:fld id="{28346B25-EFE4-44CB-8EA9-6B33D99E404E}" type="datetimeFigureOut">
              <a:rPr lang="nl-NL" smtClean="0"/>
              <a:t>15-3-2016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052000" y="6520372"/>
            <a:ext cx="2895600" cy="201103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A897A-D1AD-4C0C-9464-7149DBF63E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4175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692000" y="1259999"/>
            <a:ext cx="3492000" cy="4824000"/>
          </a:xfr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12788" indent="-357188">
              <a:tabLst>
                <a:tab pos="712788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77913" indent="-365125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7913" indent="-365125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00000" y="1259999"/>
            <a:ext cx="3492000" cy="4824000"/>
          </a:xfr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12788" indent="-357188">
              <a:tabLst>
                <a:tab pos="712788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77913" indent="-365125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7913" indent="-365125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7913" indent="-2746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346B25-EFE4-44CB-8EA9-6B33D99E404E}" type="datetimeFigureOut">
              <a:rPr lang="nl-NL" smtClean="0"/>
              <a:t>15-3-2016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A897A-D1AD-4C0C-9464-7149DBF63E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863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92000" y="1260000"/>
            <a:ext cx="3492000" cy="510066"/>
          </a:xfrm>
        </p:spPr>
        <p:txBody>
          <a:bodyPr anchor="b" anchorCtr="0"/>
          <a:lstStyle>
            <a:lvl1pPr marL="0" indent="0">
              <a:buNone/>
              <a:defRPr sz="18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692000" y="1938342"/>
            <a:ext cx="3492000" cy="4145656"/>
          </a:xfrm>
        </p:spPr>
        <p:txBody>
          <a:bodyPr/>
          <a:lstStyle>
            <a:lvl1pPr>
              <a:defRPr sz="2000"/>
            </a:lvl1pPr>
            <a:lvl2pPr marL="712788" indent="-357188">
              <a:tabLst>
                <a:tab pos="712788" algn="l"/>
              </a:tabLst>
              <a:defRPr sz="1800"/>
            </a:lvl2pPr>
            <a:lvl3pPr marL="1077913" indent="-365125">
              <a:defRPr sz="1800"/>
            </a:lvl3pPr>
            <a:lvl4pPr marL="1077913" indent="-365125"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400000" y="1271039"/>
            <a:ext cx="3492000" cy="5100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nl-NL" sz="1800" b="1" dirty="0" smtClean="0">
                <a:solidFill>
                  <a:srgbClr val="FF0000"/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400000" y="1938342"/>
            <a:ext cx="3492000" cy="4156695"/>
          </a:xfrm>
        </p:spPr>
        <p:txBody>
          <a:bodyPr/>
          <a:lstStyle>
            <a:lvl1pPr>
              <a:defRPr sz="2000"/>
            </a:lvl1pPr>
            <a:lvl2pPr marL="712788" indent="-357188">
              <a:defRPr sz="1800"/>
            </a:lvl2pPr>
            <a:lvl3pPr marL="1077913" indent="-365125">
              <a:defRPr sz="1800"/>
            </a:lvl3pPr>
            <a:lvl4pPr marL="1077913" indent="-365125"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346B25-EFE4-44CB-8EA9-6B33D99E404E}" type="datetimeFigureOut">
              <a:rPr lang="nl-NL" smtClean="0"/>
              <a:t>15-3-2016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A897A-D1AD-4C0C-9464-7149DBF63E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0108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346B25-EFE4-44CB-8EA9-6B33D99E404E}" type="datetimeFigureOut">
              <a:rPr lang="nl-NL" smtClean="0"/>
              <a:t>15-3-2016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A897A-D1AD-4C0C-9464-7149DBF63E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2515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2000" y="4850408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052000" y="662583"/>
            <a:ext cx="5508000" cy="4140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052000" y="541714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346B25-EFE4-44CB-8EA9-6B33D99E404E}" type="datetimeFigureOut">
              <a:rPr lang="nl-NL" smtClean="0"/>
              <a:t>15-3-2016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A897A-D1AD-4C0C-9464-7149DBF63E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3650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 sta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77049" y="662581"/>
            <a:ext cx="2520000" cy="468000"/>
          </a:xfrm>
        </p:spPr>
        <p:txBody>
          <a:bodyPr anchor="t" anchorCtr="0"/>
          <a:lstStyle>
            <a:lvl1pPr algn="l">
              <a:defRPr sz="18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052000" y="662583"/>
            <a:ext cx="4140000" cy="5508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77048" y="1272657"/>
            <a:ext cx="2520000" cy="25749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346B25-EFE4-44CB-8EA9-6B33D99E404E}" type="datetimeFigureOut">
              <a:rPr lang="nl-NL" smtClean="0"/>
              <a:t>15-3-2016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A897A-D1AD-4C0C-9464-7149DBF63E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8100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97669" cy="685800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510350" y="1274761"/>
            <a:ext cx="4001767" cy="1212734"/>
          </a:xfrm>
        </p:spPr>
        <p:txBody>
          <a:bodyPr lIns="0" tIns="0" rIns="0" bIns="0" anchor="b" anchorCtr="0"/>
          <a:lstStyle>
            <a:lvl1pPr algn="l">
              <a:defRPr sz="3600" b="1" baseline="0"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0" name="Subtitel 2"/>
          <p:cNvSpPr>
            <a:spLocks noGrp="1"/>
          </p:cNvSpPr>
          <p:nvPr>
            <p:ph type="subTitle" idx="1"/>
          </p:nvPr>
        </p:nvSpPr>
        <p:spPr>
          <a:xfrm>
            <a:off x="510349" y="2689326"/>
            <a:ext cx="3868076" cy="3415337"/>
          </a:xfrm>
        </p:spPr>
        <p:txBody>
          <a:bodyPr lIns="0" tIns="0" rIns="0" bIns="0" anchor="t" anchorCtr="0"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6" name="Afbeelding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 bwMode="auto">
          <a:xfrm>
            <a:off x="0" y="251705"/>
            <a:ext cx="1149349" cy="20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956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6B25-EFE4-44CB-8EA9-6B33D99E404E}" type="datetimeFigureOut">
              <a:rPr lang="nl-NL" smtClean="0"/>
              <a:t>15-3-2016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897A-D1AD-4C0C-9464-7149DBF63E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3740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692000" y="274637"/>
            <a:ext cx="7200000" cy="84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692000" y="1224000"/>
            <a:ext cx="7200000" cy="48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tekststijl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en-US" dirty="0" smtClean="0"/>
          </a:p>
          <a:p>
            <a:pPr lvl="1"/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Vierde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400000" y="6520372"/>
            <a:ext cx="1187450" cy="201103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28346B25-EFE4-44CB-8EA9-6B33D99E404E}" type="datetimeFigureOut">
              <a:rPr lang="nl-NL" smtClean="0"/>
              <a:t>15-3-2016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052000" y="6520372"/>
            <a:ext cx="3240000" cy="201103"/>
          </a:xfrm>
          <a:prstGeom prst="rect">
            <a:avLst/>
          </a:prstGeom>
        </p:spPr>
        <p:txBody>
          <a:bodyPr vert="horz" lIns="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692000" y="6520372"/>
            <a:ext cx="288000" cy="201103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4DA897A-D1AD-4C0C-9464-7149DBF63E5D}" type="slidenum">
              <a:rPr lang="nl-NL" smtClean="0"/>
              <a:t>‹nr.›</a:t>
            </a:fld>
            <a:endParaRPr lang="nl-NL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8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8638" cy="6858000"/>
          </a:xfrm>
          <a:prstGeom prst="rect">
            <a:avLst/>
          </a:prstGeom>
        </p:spPr>
      </p:pic>
      <p:pic>
        <p:nvPicPr>
          <p:cNvPr id="1032" name="Afbeelding 7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 bwMode="auto">
          <a:xfrm>
            <a:off x="0" y="251705"/>
            <a:ext cx="1149349" cy="20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FF0000"/>
          </a:solidFill>
          <a:latin typeface="Arial"/>
          <a:ea typeface="ＭＳ Ｐゴシック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58775" indent="-358775" algn="l" defTabSz="457200" rtl="0" eaLnBrk="1" fontAlgn="base" hangingPunct="1">
        <a:spcBef>
          <a:spcPct val="20000"/>
        </a:spcBef>
        <a:spcAft>
          <a:spcPct val="0"/>
        </a:spcAft>
        <a:buClr>
          <a:srgbClr val="404040"/>
        </a:buClr>
        <a:buFont typeface="Arial" pitchFamily="34" charset="0"/>
        <a:buChar char="–"/>
        <a:tabLst/>
        <a:defRPr sz="2400" kern="1200">
          <a:solidFill>
            <a:srgbClr val="404040"/>
          </a:solidFill>
          <a:latin typeface="Arial"/>
          <a:ea typeface="ＭＳ Ｐゴシック" charset="-128"/>
          <a:cs typeface="Arial"/>
        </a:defRPr>
      </a:lvl1pPr>
      <a:lvl2pPr marL="715963" indent="-357188" algn="l" defTabSz="457200" rtl="0" eaLnBrk="1" fontAlgn="base" hangingPunct="1">
        <a:spcBef>
          <a:spcPct val="20000"/>
        </a:spcBef>
        <a:spcAft>
          <a:spcPct val="0"/>
        </a:spcAft>
        <a:buClr>
          <a:srgbClr val="404040"/>
        </a:buClr>
        <a:buSzPct val="90000"/>
        <a:buFont typeface="Arial" pitchFamily="34" charset="0"/>
        <a:buChar char="•"/>
        <a:tabLst/>
        <a:defRPr sz="2100" kern="1200">
          <a:solidFill>
            <a:srgbClr val="404040"/>
          </a:solidFill>
          <a:latin typeface="Arial"/>
          <a:ea typeface="ＭＳ Ｐゴシック" charset="-128"/>
          <a:cs typeface="Arial"/>
        </a:defRPr>
      </a:lvl2pPr>
      <a:lvl3pPr marL="1076325" indent="-358775" algn="l" defTabSz="457200" rtl="0" eaLnBrk="1" fontAlgn="base" hangingPunct="1">
        <a:spcBef>
          <a:spcPct val="20000"/>
        </a:spcBef>
        <a:spcAft>
          <a:spcPct val="0"/>
        </a:spcAft>
        <a:buSzPct val="90000"/>
        <a:buFont typeface="Arial" pitchFamily="34" charset="0"/>
        <a:buChar char="–"/>
        <a:defRPr sz="2000" kern="1200">
          <a:solidFill>
            <a:srgbClr val="404040"/>
          </a:solidFill>
          <a:latin typeface="Arial"/>
          <a:ea typeface="ＭＳ Ｐゴシック" charset="-128"/>
          <a:cs typeface="Arial"/>
        </a:defRPr>
      </a:lvl3pPr>
      <a:lvl4pPr marL="1435100" indent="-358775" algn="l" defTabSz="457200" rtl="0" eaLnBrk="1" fontAlgn="base" hangingPunct="1">
        <a:spcBef>
          <a:spcPct val="20000"/>
        </a:spcBef>
        <a:spcAft>
          <a:spcPct val="0"/>
        </a:spcAft>
        <a:buClr>
          <a:srgbClr val="404040"/>
        </a:buClr>
        <a:buFont typeface="Arial" pitchFamily="34" charset="0"/>
        <a:buChar char="•"/>
        <a:defRPr sz="1800" kern="1200">
          <a:solidFill>
            <a:srgbClr val="404040"/>
          </a:solidFill>
          <a:latin typeface="Arial"/>
          <a:ea typeface="ＭＳ Ｐゴシック" charset="-128"/>
          <a:cs typeface="Arial"/>
        </a:defRPr>
      </a:lvl4pPr>
      <a:lvl5pPr marL="1793875" indent="-358775" algn="l" defTabSz="457200" rtl="0" eaLnBrk="1" fontAlgn="base" hangingPunct="1">
        <a:spcBef>
          <a:spcPct val="20000"/>
        </a:spcBef>
        <a:spcAft>
          <a:spcPct val="0"/>
        </a:spcAft>
        <a:buClr>
          <a:srgbClr val="404040"/>
        </a:buClr>
        <a:buFont typeface="Arial" pitchFamily="34" charset="0"/>
        <a:buChar char="–"/>
        <a:defRPr sz="1800" kern="1200">
          <a:solidFill>
            <a:srgbClr val="404040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mvdhei@brabant.n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Subsidieregeling Buurtkerken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Marloes van de hei</a:t>
            </a:r>
            <a:endParaRPr lang="nl-NL" dirty="0"/>
          </a:p>
        </p:txBody>
      </p:sp>
      <p:pic>
        <p:nvPicPr>
          <p:cNvPr id="1026" name="Picture 2" descr="Prins Bernhard Cultuur Fo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38721"/>
            <a:ext cx="251460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708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Inhoud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/>
              <a:t>A</a:t>
            </a:r>
            <a:r>
              <a:rPr lang="nl-NL" dirty="0" smtClean="0"/>
              <a:t>anleiding</a:t>
            </a:r>
          </a:p>
          <a:p>
            <a:endParaRPr lang="nl-NL" dirty="0" smtClean="0"/>
          </a:p>
          <a:p>
            <a:r>
              <a:rPr lang="nl-NL" dirty="0"/>
              <a:t>O</a:t>
            </a:r>
            <a:r>
              <a:rPr lang="nl-NL" dirty="0" smtClean="0"/>
              <a:t>ude regelingen</a:t>
            </a:r>
          </a:p>
          <a:p>
            <a:endParaRPr lang="nl-NL" dirty="0" smtClean="0"/>
          </a:p>
          <a:p>
            <a:r>
              <a:rPr lang="nl-NL" dirty="0" smtClean="0"/>
              <a:t>Buurtkerkenfonds</a:t>
            </a:r>
          </a:p>
          <a:p>
            <a:endParaRPr lang="nl-NL" dirty="0" smtClean="0"/>
          </a:p>
          <a:p>
            <a:r>
              <a:rPr lang="nl-NL" dirty="0"/>
              <a:t>S</a:t>
            </a:r>
            <a:r>
              <a:rPr lang="nl-NL" dirty="0" smtClean="0"/>
              <a:t>tand van zaken</a:t>
            </a:r>
            <a:endParaRPr lang="nl-NL" dirty="0"/>
          </a:p>
        </p:txBody>
      </p:sp>
      <p:pic>
        <p:nvPicPr>
          <p:cNvPr id="2050" name="Picture 2" descr="Prins Bernhard Cultuur Fo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2" y="836712"/>
            <a:ext cx="1238052" cy="111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031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Aanleiding: Cijfers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2182559459"/>
              </p:ext>
            </p:extLst>
          </p:nvPr>
        </p:nvGraphicFramePr>
        <p:xfrm>
          <a:off x="1187624" y="1844824"/>
          <a:ext cx="432048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ek 4"/>
          <p:cNvGraphicFramePr/>
          <p:nvPr>
            <p:extLst>
              <p:ext uri="{D42A27DB-BD31-4B8C-83A1-F6EECF244321}">
                <p14:modId xmlns:p14="http://schemas.microsoft.com/office/powerpoint/2010/main" val="690494216"/>
              </p:ext>
            </p:extLst>
          </p:nvPr>
        </p:nvGraphicFramePr>
        <p:xfrm>
          <a:off x="4788024" y="1700808"/>
          <a:ext cx="417646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 descr="Prins Bernhard Cultuur Fon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2" y="836712"/>
            <a:ext cx="1238052" cy="111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743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Aanleiding:</a:t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Waarom behoud kerkgebouwen?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nl-NL" dirty="0" smtClean="0"/>
          </a:p>
          <a:p>
            <a:pPr lvl="0"/>
            <a:endParaRPr lang="nl-NL" dirty="0" smtClean="0"/>
          </a:p>
          <a:p>
            <a:pPr lvl="0"/>
            <a:r>
              <a:rPr lang="nl-NL" dirty="0" smtClean="0"/>
              <a:t>Stedenbouw</a:t>
            </a:r>
          </a:p>
          <a:p>
            <a:pPr lvl="0"/>
            <a:endParaRPr lang="nl-NL" dirty="0"/>
          </a:p>
          <a:p>
            <a:pPr lvl="0"/>
            <a:r>
              <a:rPr lang="nl-NL" dirty="0" smtClean="0"/>
              <a:t>Cultuurhistorie</a:t>
            </a:r>
          </a:p>
          <a:p>
            <a:pPr lvl="0"/>
            <a:endParaRPr lang="nl-NL" dirty="0"/>
          </a:p>
          <a:p>
            <a:pPr lvl="0"/>
            <a:r>
              <a:rPr lang="nl-NL" dirty="0" smtClean="0"/>
              <a:t>Leefbaarheid</a:t>
            </a:r>
            <a:endParaRPr lang="nl-NL" dirty="0"/>
          </a:p>
          <a:p>
            <a:endParaRPr lang="nl-NL" dirty="0"/>
          </a:p>
        </p:txBody>
      </p:sp>
      <p:pic>
        <p:nvPicPr>
          <p:cNvPr id="4" name="Picture 2" descr="Prins Bernhard Cultuur Fo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2" y="836712"/>
            <a:ext cx="1238052" cy="111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59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Oude regelingen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Restauratieregeling: herbestemming kerken</a:t>
            </a:r>
          </a:p>
          <a:p>
            <a:endParaRPr lang="nl-NL" dirty="0" smtClean="0"/>
          </a:p>
          <a:p>
            <a:r>
              <a:rPr lang="nl-NL" dirty="0" smtClean="0"/>
              <a:t>Procesregeling</a:t>
            </a:r>
            <a:endParaRPr lang="nl-NL" dirty="0"/>
          </a:p>
        </p:txBody>
      </p:sp>
      <p:pic>
        <p:nvPicPr>
          <p:cNvPr id="4" name="Picture 2" descr="Prins Bernhard Cultuur Fo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2" y="836712"/>
            <a:ext cx="1238052" cy="111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089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Buurtkerkenfonds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</a:t>
            </a:r>
            <a:r>
              <a:rPr lang="nl-NL" dirty="0" smtClean="0"/>
              <a:t>amenwerking Prins Bernard Cultuurfonds en Provincie Noord- Brabant</a:t>
            </a:r>
          </a:p>
          <a:p>
            <a:r>
              <a:rPr lang="nl-NL" dirty="0"/>
              <a:t>O</a:t>
            </a:r>
            <a:r>
              <a:rPr lang="nl-NL" dirty="0" smtClean="0"/>
              <a:t>nderdeel van regeling Buurtcultuur</a:t>
            </a:r>
          </a:p>
          <a:p>
            <a:r>
              <a:rPr lang="nl-NL" dirty="0" smtClean="0"/>
              <a:t>€ 500.000,- beschikbaar voor 2016</a:t>
            </a:r>
          </a:p>
          <a:p>
            <a:r>
              <a:rPr lang="nl-NL" dirty="0"/>
              <a:t>A</a:t>
            </a:r>
            <a:r>
              <a:rPr lang="nl-NL" dirty="0" smtClean="0"/>
              <a:t>anvragen mogelijk door:</a:t>
            </a:r>
          </a:p>
          <a:p>
            <a:pPr lvl="1"/>
            <a:r>
              <a:rPr lang="nl-NL" dirty="0"/>
              <a:t>parochies of kerkelijke gemeenten;</a:t>
            </a:r>
          </a:p>
          <a:p>
            <a:pPr lvl="1"/>
            <a:r>
              <a:rPr lang="nl-NL" dirty="0" smtClean="0"/>
              <a:t>buurtorganisaties</a:t>
            </a:r>
            <a:r>
              <a:rPr lang="nl-NL" dirty="0"/>
              <a:t>;</a:t>
            </a:r>
          </a:p>
          <a:p>
            <a:pPr lvl="1"/>
            <a:r>
              <a:rPr lang="nl-NL" dirty="0" smtClean="0"/>
              <a:t>cultuurinstellingen</a:t>
            </a:r>
            <a:r>
              <a:rPr lang="nl-NL" dirty="0"/>
              <a:t>;</a:t>
            </a:r>
          </a:p>
          <a:p>
            <a:pPr lvl="1"/>
            <a:r>
              <a:rPr lang="nl-NL" dirty="0" smtClean="0"/>
              <a:t>welzijnsorganisaties</a:t>
            </a:r>
            <a:r>
              <a:rPr lang="nl-NL" dirty="0"/>
              <a:t>;</a:t>
            </a:r>
          </a:p>
          <a:p>
            <a:pPr lvl="1"/>
            <a:r>
              <a:rPr lang="nl-NL" dirty="0" smtClean="0"/>
              <a:t>zorgorganisaties</a:t>
            </a:r>
            <a:endParaRPr lang="nl-NL" dirty="0"/>
          </a:p>
        </p:txBody>
      </p:sp>
      <p:pic>
        <p:nvPicPr>
          <p:cNvPr id="4" name="Picture 2" descr="Prins Bernhard Cultuur Fo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2" y="836712"/>
            <a:ext cx="1238052" cy="111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167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Buurtkerkenfonds; subsidiemogelijkheden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nl-NL" dirty="0" smtClean="0"/>
              <a:t>Kleine </a:t>
            </a:r>
            <a:r>
              <a:rPr lang="nl-NL" dirty="0"/>
              <a:t>bouwkundige of interieur aanpassingen </a:t>
            </a:r>
            <a:r>
              <a:rPr lang="nl-NL" sz="2000" dirty="0" smtClean="0"/>
              <a:t>maximaal </a:t>
            </a:r>
            <a:r>
              <a:rPr lang="nl-NL" sz="2000" dirty="0"/>
              <a:t>€ </a:t>
            </a:r>
            <a:r>
              <a:rPr lang="nl-NL" sz="2000" dirty="0" smtClean="0"/>
              <a:t>25.000, (=70%)</a:t>
            </a:r>
            <a:endParaRPr lang="nl-NL" sz="2000" dirty="0"/>
          </a:p>
          <a:p>
            <a:pPr marL="457200" indent="-457200">
              <a:buFont typeface="+mj-lt"/>
              <a:buAutoNum type="alphaLcParenR"/>
            </a:pPr>
            <a:r>
              <a:rPr lang="nl-NL" dirty="0" smtClean="0"/>
              <a:t>Inhuur </a:t>
            </a:r>
            <a:r>
              <a:rPr lang="nl-NL" dirty="0"/>
              <a:t>van deskundigen </a:t>
            </a:r>
            <a:endParaRPr lang="nl-NL" dirty="0" smtClean="0"/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 </a:t>
            </a:r>
            <a:r>
              <a:rPr lang="nl-NL" sz="2000" dirty="0" smtClean="0"/>
              <a:t>maximaal € 25.000 </a:t>
            </a:r>
            <a:r>
              <a:rPr lang="nl-NL" sz="2000" dirty="0"/>
              <a:t>(=70</a:t>
            </a:r>
            <a:r>
              <a:rPr lang="nl-NL" sz="2000" dirty="0" smtClean="0"/>
              <a:t>%)</a:t>
            </a:r>
            <a:endParaRPr lang="nl-NL" sz="2000" dirty="0"/>
          </a:p>
          <a:p>
            <a:pPr marL="457200" indent="-457200">
              <a:buFont typeface="+mj-lt"/>
              <a:buAutoNum type="alphaLcParenR" startAt="3"/>
            </a:pPr>
            <a:r>
              <a:rPr lang="nl-NL" dirty="0"/>
              <a:t>N</a:t>
            </a:r>
            <a:r>
              <a:rPr lang="nl-NL" dirty="0" smtClean="0"/>
              <a:t>oodreparaties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</a:t>
            </a:r>
            <a:r>
              <a:rPr lang="nl-NL" sz="2000" dirty="0" smtClean="0"/>
              <a:t>maximaal </a:t>
            </a:r>
            <a:r>
              <a:rPr lang="nl-NL" sz="2000" dirty="0"/>
              <a:t>€ </a:t>
            </a:r>
            <a:r>
              <a:rPr lang="nl-NL" sz="2000" dirty="0" smtClean="0"/>
              <a:t>15.000</a:t>
            </a:r>
            <a:r>
              <a:rPr lang="nl-NL" sz="2000" dirty="0"/>
              <a:t>(=70</a:t>
            </a:r>
            <a:r>
              <a:rPr lang="nl-NL" sz="2000" dirty="0" smtClean="0"/>
              <a:t>%)</a:t>
            </a:r>
            <a:endParaRPr lang="nl-NL" dirty="0"/>
          </a:p>
          <a:p>
            <a:pPr marL="457200" indent="-457200">
              <a:buFont typeface="+mj-lt"/>
              <a:buAutoNum type="alphaLcParenR" startAt="4"/>
            </a:pPr>
            <a:r>
              <a:rPr lang="nl-NL" dirty="0"/>
              <a:t>E</a:t>
            </a:r>
            <a:r>
              <a:rPr lang="nl-NL" dirty="0" smtClean="0"/>
              <a:t>xtra </a:t>
            </a:r>
            <a:r>
              <a:rPr lang="nl-NL" dirty="0"/>
              <a:t>hoogwaardige, innovatieve en </a:t>
            </a:r>
            <a:r>
              <a:rPr lang="nl-NL" dirty="0" smtClean="0"/>
              <a:t>energiezuinige maatregelen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</a:t>
            </a:r>
            <a:r>
              <a:rPr lang="nl-NL" sz="2000" dirty="0" smtClean="0"/>
              <a:t>maximaal € 10.000 (=</a:t>
            </a:r>
            <a:r>
              <a:rPr lang="nl-NL" sz="2000" dirty="0"/>
              <a:t>70</a:t>
            </a:r>
            <a:r>
              <a:rPr lang="nl-NL" sz="2000" dirty="0" smtClean="0"/>
              <a:t>%)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M</a:t>
            </a:r>
            <a:r>
              <a:rPr lang="nl-NL" sz="2000" dirty="0" smtClean="0"/>
              <a:t>aximale subsidie is €50.000,- plus €10.000 voor D.</a:t>
            </a: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4" name="Picture 2" descr="Prins Bernhard Cultuur Fo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2" y="836712"/>
            <a:ext cx="1238052" cy="111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732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Stand van zaken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3 Toekenningen (Cuijk, Engelen, Berlicum)</a:t>
            </a:r>
          </a:p>
          <a:p>
            <a:endParaRPr lang="nl-NL" dirty="0" smtClean="0"/>
          </a:p>
          <a:p>
            <a:r>
              <a:rPr lang="nl-NL" dirty="0" smtClean="0"/>
              <a:t>15 Geïnteresseerde partijen voor 19 kerken</a:t>
            </a:r>
          </a:p>
          <a:p>
            <a:endParaRPr lang="nl-NL" dirty="0" smtClean="0"/>
          </a:p>
          <a:p>
            <a:r>
              <a:rPr lang="nl-NL" dirty="0"/>
              <a:t>A</a:t>
            </a:r>
            <a:r>
              <a:rPr lang="nl-NL" dirty="0" smtClean="0"/>
              <a:t>fhandeling op volgorde van binnenkomst</a:t>
            </a:r>
          </a:p>
          <a:p>
            <a:endParaRPr lang="nl-NL" dirty="0"/>
          </a:p>
          <a:p>
            <a:r>
              <a:rPr lang="nl-NL" dirty="0" smtClean="0"/>
              <a:t>Hulp zonder subsidie</a:t>
            </a:r>
          </a:p>
          <a:p>
            <a:endParaRPr lang="nl-NL" dirty="0"/>
          </a:p>
          <a:p>
            <a:r>
              <a:rPr lang="nl-NL" dirty="0" smtClean="0"/>
              <a:t>Toekomst?</a:t>
            </a:r>
            <a:endParaRPr lang="nl-NL" dirty="0"/>
          </a:p>
        </p:txBody>
      </p:sp>
      <p:pic>
        <p:nvPicPr>
          <p:cNvPr id="4" name="Picture 2" descr="Prins Bernhard Cultuur Fo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2" y="836712"/>
            <a:ext cx="1238052" cy="111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073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V</a:t>
            </a:r>
            <a:r>
              <a:rPr lang="nl-NL" dirty="0" smtClean="0">
                <a:solidFill>
                  <a:schemeClr val="tx1"/>
                </a:solidFill>
              </a:rPr>
              <a:t>ragen?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92472" y="1259999"/>
            <a:ext cx="7128000" cy="4824000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Contactgegevens:</a:t>
            </a:r>
          </a:p>
          <a:p>
            <a:pPr marL="0" indent="0">
              <a:buNone/>
            </a:pPr>
            <a:r>
              <a:rPr lang="nl-NL" sz="2000" dirty="0" smtClean="0"/>
              <a:t>	Marloes van de Hei</a:t>
            </a:r>
          </a:p>
          <a:p>
            <a:pPr marL="0" indent="0">
              <a:buNone/>
            </a:pPr>
            <a:r>
              <a:rPr lang="nl-NL" sz="2000" dirty="0"/>
              <a:t>	</a:t>
            </a:r>
            <a:r>
              <a:rPr lang="nl-NL" sz="2000" dirty="0" smtClean="0">
                <a:hlinkClick r:id="rId2"/>
              </a:rPr>
              <a:t>mvdhei@brabant.nl</a:t>
            </a: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	06-51404989</a:t>
            </a:r>
            <a:endParaRPr lang="nl-NL" sz="2000" dirty="0"/>
          </a:p>
        </p:txBody>
      </p:sp>
      <p:pic>
        <p:nvPicPr>
          <p:cNvPr id="4" name="Picture 2" descr="Prins Bernhard Cultuur Fo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2" y="836712"/>
            <a:ext cx="1238052" cy="111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98187"/>
      </p:ext>
    </p:extLst>
  </p:cSld>
  <p:clrMapOvr>
    <a:masterClrMapping/>
  </p:clrMapOvr>
</p:sld>
</file>

<file path=ppt/theme/theme1.xml><?xml version="1.0" encoding="utf-8"?>
<a:theme xmlns:a="http://schemas.openxmlformats.org/drawingml/2006/main" name="PNB oranje">
  <a:themeElements>
    <a:clrScheme name="PNB huisstijl 2014 oranje">
      <a:dk1>
        <a:sysClr val="windowText" lastClr="000000"/>
      </a:dk1>
      <a:lt1>
        <a:sysClr val="window" lastClr="FFFFFF"/>
      </a:lt1>
      <a:dk2>
        <a:srgbClr val="009AD8"/>
      </a:dk2>
      <a:lt2>
        <a:srgbClr val="EEECE1"/>
      </a:lt2>
      <a:accent1>
        <a:srgbClr val="009AD8"/>
      </a:accent1>
      <a:accent2>
        <a:srgbClr val="5C2483"/>
      </a:accent2>
      <a:accent3>
        <a:srgbClr val="941D42"/>
      </a:accent3>
      <a:accent4>
        <a:srgbClr val="EC6707"/>
      </a:accent4>
      <a:accent5>
        <a:srgbClr val="FFE500"/>
      </a:accent5>
      <a:accent6>
        <a:srgbClr val="006E79"/>
      </a:accent6>
      <a:hlink>
        <a:srgbClr val="0000FF"/>
      </a:hlink>
      <a:folHlink>
        <a:srgbClr val="800080"/>
      </a:folHlink>
    </a:clrScheme>
    <a:fontScheme name="PNB huisstijl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PNB_Standaard_Kleur</Template>
  <TotalTime>39</TotalTime>
  <Words>160</Words>
  <Application>Microsoft Office PowerPoint</Application>
  <PresentationFormat>Diavoorstelling (4:3)</PresentationFormat>
  <Paragraphs>66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ＭＳ Ｐゴシック</vt:lpstr>
      <vt:lpstr>Arial</vt:lpstr>
      <vt:lpstr>Calibri</vt:lpstr>
      <vt:lpstr>PNB oranje</vt:lpstr>
      <vt:lpstr>Subsidieregeling Buurtkerken</vt:lpstr>
      <vt:lpstr>Inhoud</vt:lpstr>
      <vt:lpstr>Aanleiding: Cijfers</vt:lpstr>
      <vt:lpstr>Aanleiding: Waarom behoud kerkgebouwen?</vt:lpstr>
      <vt:lpstr>Oude regelingen</vt:lpstr>
      <vt:lpstr>Buurtkerkenfonds</vt:lpstr>
      <vt:lpstr>Buurtkerkenfonds; subsidiemogelijkheden</vt:lpstr>
      <vt:lpstr>Stand van zaken</vt:lpstr>
      <vt:lpstr>Vragen?</vt:lpstr>
    </vt:vector>
  </TitlesOfParts>
  <Company>Provincie Noord-Brabant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subsidieregeling Buurtkerken</dc:title>
  <dc:creator>Marloes van de Hei</dc:creator>
  <cp:lastModifiedBy>Saskia Ongenae</cp:lastModifiedBy>
  <cp:revision>5</cp:revision>
  <dcterms:created xsi:type="dcterms:W3CDTF">2016-03-14T07:31:06Z</dcterms:created>
  <dcterms:modified xsi:type="dcterms:W3CDTF">2016-03-15T07:24:57Z</dcterms:modified>
</cp:coreProperties>
</file>